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25203150" cy="360045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A"/>
    <a:srgbClr val="DCDCFA"/>
    <a:srgbClr val="FBFFA5"/>
    <a:srgbClr val="37B3FF"/>
    <a:srgbClr val="FFE101"/>
    <a:srgbClr val="008FF0"/>
    <a:srgbClr val="CCEC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76" autoAdjust="0"/>
    <p:restoredTop sz="99393" autoAdjust="0"/>
  </p:normalViewPr>
  <p:slideViewPr>
    <p:cSldViewPr>
      <p:cViewPr>
        <p:scale>
          <a:sx n="66" d="100"/>
          <a:sy n="66" d="100"/>
        </p:scale>
        <p:origin x="2034" y="11118"/>
      </p:cViewPr>
      <p:guideLst>
        <p:guide orient="horz" pos="22088"/>
        <p:guide orient="horz" pos="4339"/>
        <p:guide orient="horz" pos="4575"/>
        <p:guide orient="horz" pos="2485"/>
        <p:guide orient="horz" pos="592"/>
        <p:guide pos="590"/>
        <p:guide pos="5227"/>
        <p:guide pos="5620"/>
        <p:guide pos="10256"/>
        <p:guide pos="10649"/>
        <p:guide pos="15286"/>
        <p:guide pos="5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141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algn="r"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6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9725025"/>
            <a:ext cx="31416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algn="r" defTabSz="919165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423456D0-51D0-49A8-A165-EA905848614B}" type="slidenum">
              <a:rPr lang="ar-SA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141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algn="r"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85988" y="765175"/>
            <a:ext cx="267970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900613"/>
            <a:ext cx="5211762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6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9725025"/>
            <a:ext cx="31416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algn="r" defTabSz="919165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5A1F8F10-A4F3-48BF-A900-1E57B457E039}" type="slidenum">
              <a:rPr lang="ar-SA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607" y="11185525"/>
            <a:ext cx="21421937" cy="7716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214" y="20402550"/>
            <a:ext cx="17642205" cy="92011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292E-18EC-4284-B2EF-FB9C8E87FA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77" y="25203151"/>
            <a:ext cx="15121890" cy="29749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877" y="3217863"/>
            <a:ext cx="15121890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877" y="28178126"/>
            <a:ext cx="15121890" cy="422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C2CC-80BB-404E-8D77-67C6727E26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D056-ED89-4C25-9D45-41BAABF7A6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57801" y="3201988"/>
            <a:ext cx="5356225" cy="2880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126" y="3201988"/>
            <a:ext cx="15926435" cy="2880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91D8-0065-465D-866E-AFE4485280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2DEA-7356-4427-8F59-45A7AB29DF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360" y="23136225"/>
            <a:ext cx="21421937" cy="7151688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360" y="15260639"/>
            <a:ext cx="21421937" cy="7875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42B0-B4CD-43A3-9D5F-E9796AD9B4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126" y="10401300"/>
            <a:ext cx="10641330" cy="216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2696" y="10401300"/>
            <a:ext cx="10641330" cy="216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A909-45C9-4016-85DB-A994EE1BDB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99" y="1441450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899" y="8059738"/>
            <a:ext cx="11134725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899" y="11418888"/>
            <a:ext cx="11134725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082" y="8059738"/>
            <a:ext cx="11140651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082" y="11418888"/>
            <a:ext cx="11140651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FF2C-7F92-47E4-8652-618715011F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2941-D706-4FB5-8B5E-2170A74482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FB6E-43DA-41BE-AE41-3E120C71A6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D3EC-DB0B-4E4C-8A0C-378682DAF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99" y="1433513"/>
            <a:ext cx="8291407" cy="610076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084" y="1433514"/>
            <a:ext cx="14090650" cy="30729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899" y="7534276"/>
            <a:ext cx="8291407" cy="24628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EBCC9-1383-4620-9C3C-E0CF598F93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9125" y="3201988"/>
            <a:ext cx="214249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9588" tIns="179794" rIns="359588" bIns="179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9125" y="10401300"/>
            <a:ext cx="21424900" cy="216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89125" y="32802513"/>
            <a:ext cx="52514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>
            <a:lvl1pPr>
              <a:defRPr sz="55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2188" y="32802513"/>
            <a:ext cx="79787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>
            <a:lvl1pPr algn="ctr">
              <a:defRPr sz="55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062575" y="32802513"/>
            <a:ext cx="52514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>
            <a:lvl1pPr algn="r">
              <a:defRPr sz="5500">
                <a:cs typeface="Times New Roman" pitchFamily="18" charset="0"/>
              </a:defRPr>
            </a:lvl1pPr>
          </a:lstStyle>
          <a:p>
            <a:pPr>
              <a:defRPr/>
            </a:pPr>
            <a:fld id="{0453F1B8-A26D-4ED3-B473-8F43BADC6A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2pPr>
      <a:lvl3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3pPr>
      <a:lvl4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4pPr>
      <a:lvl5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5pPr>
      <a:lvl6pPr marL="4572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6pPr>
      <a:lvl7pPr marL="9144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7pPr>
      <a:lvl8pPr marL="13716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8pPr>
      <a:lvl9pPr marL="18288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9pPr>
    </p:titleStyle>
    <p:bodyStyle>
      <a:lvl1pPr marL="1349375" indent="-1349375" algn="l" defTabSz="359410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  <a:ea typeface="+mn-ea"/>
          <a:cs typeface="+mn-cs"/>
        </a:defRPr>
      </a:lvl1pPr>
      <a:lvl2pPr marL="2919413" indent="-1120775" algn="l" defTabSz="3594100" rtl="0" eaLnBrk="0" fontAlgn="base" hangingPunct="0">
        <a:spcBef>
          <a:spcPct val="20000"/>
        </a:spcBef>
        <a:spcAft>
          <a:spcPct val="0"/>
        </a:spcAft>
        <a:buChar char="–"/>
        <a:defRPr sz="11100">
          <a:solidFill>
            <a:schemeClr val="tx1"/>
          </a:solidFill>
          <a:latin typeface="+mn-lt"/>
        </a:defRPr>
      </a:lvl2pPr>
      <a:lvl3pPr marL="4495800" indent="-901700" algn="l" defTabSz="3594100" rtl="0" eaLnBrk="0" fontAlgn="base" hangingPunct="0">
        <a:spcBef>
          <a:spcPct val="20000"/>
        </a:spcBef>
        <a:spcAft>
          <a:spcPct val="0"/>
        </a:spcAft>
        <a:buChar char="•"/>
        <a:defRPr sz="9500">
          <a:solidFill>
            <a:schemeClr val="tx1"/>
          </a:solidFill>
          <a:latin typeface="+mn-lt"/>
        </a:defRPr>
      </a:lvl3pPr>
      <a:lvl4pPr marL="6292850" indent="-898525" algn="l" defTabSz="3594100" rtl="0" eaLnBrk="0" fontAlgn="base" hangingPunct="0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</a:defRPr>
      </a:lvl4pPr>
      <a:lvl5pPr marL="80899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5pPr>
      <a:lvl6pPr marL="85471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6pPr>
      <a:lvl7pPr marL="90043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7pPr>
      <a:lvl8pPr marL="94615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8pPr>
      <a:lvl9pPr marL="99187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6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29000">
              <a:srgbClr val="D4DEFF"/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MOTEC\Desktop\PPU\ملفات مؤتمر ابداع الطلبة\SIC IV 2015\PPU Logo بيضاوي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9316" y="3025306"/>
            <a:ext cx="5775707" cy="6480000"/>
          </a:xfrm>
          <a:prstGeom prst="rect">
            <a:avLst/>
          </a:prstGeom>
          <a:noFill/>
        </p:spPr>
      </p:pic>
      <p:sp>
        <p:nvSpPr>
          <p:cNvPr id="15366" name="Text Box 1030"/>
          <p:cNvSpPr txBox="1">
            <a:spLocks noChangeArrowheads="1"/>
          </p:cNvSpPr>
          <p:nvPr/>
        </p:nvSpPr>
        <p:spPr bwMode="auto">
          <a:xfrm>
            <a:off x="0" y="0"/>
            <a:ext cx="25203150" cy="300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455052" tIns="484632" rIns="455052" bIns="455052"/>
          <a:lstStyle/>
          <a:p>
            <a:pPr algn="ctr" defTabSz="771525">
              <a:defRPr/>
            </a:pPr>
            <a:endParaRPr lang="en-US" sz="8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33" name="Text Box 1054"/>
          <p:cNvSpPr txBox="1">
            <a:spLocks noChangeArrowheads="1"/>
          </p:cNvSpPr>
          <p:nvPr/>
        </p:nvSpPr>
        <p:spPr bwMode="auto">
          <a:xfrm>
            <a:off x="936303" y="9289282"/>
            <a:ext cx="7416800" cy="113760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defTabSz="771525">
              <a:spcBef>
                <a:spcPct val="20000"/>
              </a:spcBef>
              <a:defRPr/>
            </a:pPr>
            <a:endParaRPr lang="en-GB" sz="3200" b="1" dirty="0">
              <a:solidFill>
                <a:srgbClr val="FF0000"/>
              </a:solidFill>
              <a:latin typeface="Arial" charset="0"/>
            </a:endParaRPr>
          </a:p>
          <a:p>
            <a:pPr defTabSz="771525">
              <a:spcBef>
                <a:spcPct val="20000"/>
              </a:spcBef>
              <a:defRPr/>
            </a:pPr>
            <a:r>
              <a:rPr lang="en-GB" sz="4400" b="1" dirty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GB" sz="3200" b="1" dirty="0">
                <a:solidFill>
                  <a:srgbClr val="FF0000"/>
                </a:solidFill>
                <a:latin typeface="Arial" charset="0"/>
              </a:rPr>
              <a:t>(Font: Arial 44)</a:t>
            </a:r>
          </a:p>
          <a:p>
            <a:pPr defTabSz="771525">
              <a:defRPr/>
            </a:pPr>
            <a:r>
              <a:rPr lang="en-US" sz="2400" dirty="0">
                <a:latin typeface="Arial" charset="0"/>
                <a:cs typeface="Arial" charset="0"/>
              </a:rPr>
              <a:t>	</a:t>
            </a:r>
            <a:r>
              <a:rPr lang="en-US" sz="3200" dirty="0">
                <a:latin typeface="Arial" charset="0"/>
                <a:cs typeface="Arial" charset="0"/>
              </a:rPr>
              <a:t>Please prepare your poster according to the following specifications: (Font: Arial 32)</a:t>
            </a:r>
          </a:p>
          <a:p>
            <a:pPr defTabSz="771525"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Poster size 100 cm X 70 cm.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All margins 2 cm.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Title box size 8 cm X 66 cm. 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Author box size 16 cm X 66 cm.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Title font Arial 72 pt. Blue.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Author font Arial 54 pt. Black.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Text box size 72cm X 66 cm. 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Text box titles font Arial 44 pt. Red.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Text box text font Arial 32 pt. Black.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It is recommended to organize the text box into 3 columns. 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It is recommended also to include numerous colored figures and tables</a:t>
            </a:r>
          </a:p>
          <a:p>
            <a:pPr marL="457200" indent="-457200" defTabSz="771525">
              <a:buFontTx/>
              <a:buAutoNum type="arabicPeriod"/>
              <a:defRPr/>
            </a:pP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" name="Text Box 1055"/>
          <p:cNvSpPr txBox="1">
            <a:spLocks noChangeArrowheads="1"/>
          </p:cNvSpPr>
          <p:nvPr/>
        </p:nvSpPr>
        <p:spPr bwMode="auto">
          <a:xfrm>
            <a:off x="8929688" y="21242610"/>
            <a:ext cx="7560319" cy="1389754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defTabSz="771525"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 Block Diagram:</a:t>
            </a:r>
          </a:p>
          <a:p>
            <a:pPr defTabSz="771525">
              <a:spcBef>
                <a:spcPct val="20000"/>
              </a:spcBef>
            </a:pPr>
            <a:r>
              <a:rPr lang="en-US" sz="2400">
                <a:latin typeface="Arial" pitchFamily="34" charset="0"/>
                <a:cs typeface="Arial" pitchFamily="34" charset="0"/>
              </a:rPr>
              <a:t>	Figure 2 is the general block diagram for a project, as illustrated below, the LNB connects the dish to the receiver satellite which takes the signal with a very high frequency from the dish then converts it to a lower frequency, then the signal will be separated to video signal, audio signal and EPG signal, then these signals are send to the TV.</a:t>
            </a:r>
          </a:p>
          <a:p>
            <a:pPr defTabSz="771525">
              <a:spcBef>
                <a:spcPct val="2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r>
              <a:rPr lang="en-US" sz="2400">
                <a:latin typeface="Arial" pitchFamily="34" charset="0"/>
                <a:cs typeface="Arial" pitchFamily="34" charset="0"/>
              </a:rPr>
              <a:t>Figure 2 : System General Block Diagram.</a:t>
            </a:r>
          </a:p>
          <a:p>
            <a:pPr algn="ctr" defTabSz="771525">
              <a:spcBef>
                <a:spcPct val="2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r>
              <a:rPr lang="en-US" sz="2800"/>
              <a:t>The extended block is responsible to extract and manipulate the EPG information and convert it to text information using pattern recognition and image processing techniques.</a:t>
            </a:r>
          </a:p>
          <a:p>
            <a:pPr defTabSz="771525">
              <a:spcBef>
                <a:spcPct val="20000"/>
              </a:spcBef>
            </a:pPr>
            <a:endParaRPr lang="en-US" sz="2800" b="1"/>
          </a:p>
        </p:txBody>
      </p:sp>
      <p:sp>
        <p:nvSpPr>
          <p:cNvPr id="1034" name="Text Box 1056"/>
          <p:cNvSpPr txBox="1">
            <a:spLocks noChangeArrowheads="1"/>
          </p:cNvSpPr>
          <p:nvPr/>
        </p:nvSpPr>
        <p:spPr bwMode="auto">
          <a:xfrm>
            <a:off x="17138079" y="9361290"/>
            <a:ext cx="7162354" cy="2577866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defTabSz="771525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 Design and Implementation:</a:t>
            </a:r>
          </a:p>
          <a:p>
            <a:pPr defTabSz="771525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satellite TV receiver card will be used and connected to PC. This configuration can be assumed as a receiver which has the entire component including  image processing and Bluetooth technology modules that have the ability to communicate with mobile phone. Figures 3 show the block diagrams for this design options:</a:t>
            </a: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Figure 3: System Design Option</a:t>
            </a:r>
          </a:p>
          <a:p>
            <a:pPr defTabSz="771525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771525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general flowchart diagram that controls the flow of information between system components is shown in Figure 4.</a:t>
            </a: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Figure 4: System Design Options</a:t>
            </a: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1060"/>
          <p:cNvSpPr txBox="1">
            <a:spLocks noChangeArrowheads="1"/>
          </p:cNvSpPr>
          <p:nvPr/>
        </p:nvSpPr>
        <p:spPr bwMode="auto">
          <a:xfrm>
            <a:off x="936279" y="21242338"/>
            <a:ext cx="7394575" cy="138985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defTabSz="771525">
              <a:spcBef>
                <a:spcPct val="2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Project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Objectives</a:t>
            </a:r>
            <a:r>
              <a:rPr lang="en-US" sz="3200" b="1" dirty="0"/>
              <a:t>:</a:t>
            </a:r>
          </a:p>
          <a:p>
            <a:pPr marL="457200" indent="-457200" defTabSz="771525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Extract and manipulate the EPG information in a TV receiver through adding a new image processing  module to existing systems.</a:t>
            </a:r>
          </a:p>
          <a:p>
            <a:pPr marL="457200" indent="-457200" defTabSz="771525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Enable communication between TV receivers and mobile phones by incorporating Bluetooth technology module in TV receivers.</a:t>
            </a:r>
          </a:p>
          <a:p>
            <a:pPr marL="457200" indent="-457200" defTabSz="771525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Interactively submit the EPG information to Mobile phones using Bluetooth technology.</a:t>
            </a:r>
          </a:p>
          <a:p>
            <a:pPr marL="457200" indent="-457200" defTabSz="771525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Design and implement a mobile client program that communicates with the TV receiver</a:t>
            </a:r>
          </a:p>
          <a:p>
            <a:pPr marL="457200" indent="-457200" defTabSz="771525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Design and implement a client program that builds the calendar entries in the Mobile phone using J2ME. </a:t>
            </a:r>
          </a:p>
          <a:p>
            <a:pPr marL="457200" indent="-457200" defTabSz="771525">
              <a:buFont typeface="+mj-lt"/>
              <a:buAutoNum type="arabicPeriod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457200" indent="-457200" defTabSz="771525"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defTabSz="771525">
              <a:spcBef>
                <a:spcPct val="20000"/>
              </a:spcBef>
              <a:defRPr/>
            </a:pPr>
            <a:r>
              <a:rPr lang="en-GB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Results</a:t>
            </a:r>
            <a:r>
              <a:rPr lang="en-GB" sz="2400" b="1" dirty="0">
                <a:solidFill>
                  <a:srgbClr val="FF0000"/>
                </a:solidFill>
                <a:latin typeface="Arial" charset="0"/>
              </a:rPr>
              <a:t>:</a:t>
            </a:r>
            <a:endParaRPr lang="en-US" sz="2400" dirty="0"/>
          </a:p>
          <a:p>
            <a:pPr defTabSz="771525">
              <a:buFont typeface="Times New Roman" pitchFamily="18" charset="0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 Extract a text file for desired TV program from EPG information using image processing module.</a:t>
            </a:r>
          </a:p>
          <a:p>
            <a:pPr defTabSz="771525">
              <a:buFont typeface="Times New Roman" pitchFamily="18" charset="0"/>
              <a:buAutoNum type="arabicPeriod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defTabSz="771525">
              <a:buFont typeface="Times New Roman" pitchFamily="18" charset="0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 Establish connection between mobile and receiver “PC &amp; receiver card” via Bluetooth.</a:t>
            </a:r>
          </a:p>
          <a:p>
            <a:pPr defTabSz="771525">
              <a:buFont typeface="Times New Roman" pitchFamily="18" charset="0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 Exchange text between receiver and mobile via Bluetooth.</a:t>
            </a:r>
          </a:p>
          <a:p>
            <a:pPr defTabSz="771525">
              <a:buFont typeface="Times New Roman" pitchFamily="18" charset="0"/>
              <a:buAutoNum type="arabicPeriod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defTabSz="771525">
              <a:buFont typeface="Times New Roman" pitchFamily="18" charset="0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Building a calendar entry inside mobile according to information in extracted text.</a:t>
            </a:r>
          </a:p>
          <a:p>
            <a:pPr marL="457200" indent="-457200" defTabSz="771525">
              <a:buFont typeface="+mj-lt"/>
              <a:buAutoNum type="arabicPeriod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defTabSz="771525"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035" name="Text Box 1059"/>
          <p:cNvSpPr txBox="1">
            <a:spLocks noChangeArrowheads="1"/>
          </p:cNvSpPr>
          <p:nvPr/>
        </p:nvSpPr>
        <p:spPr bwMode="auto">
          <a:xfrm>
            <a:off x="4176639" y="3024586"/>
            <a:ext cx="18002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04006" tIns="304006" rIns="304006" bIns="304006"/>
          <a:lstStyle/>
          <a:p>
            <a:pPr algn="ctr" defTabSz="771525">
              <a:lnSpc>
                <a:spcPct val="120000"/>
              </a:lnSpc>
            </a:pPr>
            <a:r>
              <a:rPr lang="en-GB" sz="5400" dirty="0" smtClean="0">
                <a:latin typeface="Arial" pitchFamily="34" charset="0"/>
              </a:rPr>
              <a:t>First </a:t>
            </a:r>
            <a:r>
              <a:rPr lang="en-GB" sz="5400" dirty="0">
                <a:latin typeface="Arial" pitchFamily="34" charset="0"/>
              </a:rPr>
              <a:t>Author, Second Author, Third Author (Font: Arial 54)</a:t>
            </a: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en-GB" sz="5400" dirty="0">
                <a:latin typeface="Arial" pitchFamily="34" charset="0"/>
              </a:rPr>
              <a:t>Supervisor: Name of Supervisor</a:t>
            </a: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en-US" sz="5400" dirty="0">
                <a:latin typeface="Arial" pitchFamily="34" charset="0"/>
              </a:rPr>
              <a:t>Department Name</a:t>
            </a: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en-US" sz="5400" dirty="0">
                <a:latin typeface="Arial" pitchFamily="34" charset="0"/>
              </a:rPr>
              <a:t>College Name</a:t>
            </a: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en-GB" sz="5400" dirty="0">
                <a:latin typeface="Arial" pitchFamily="34" charset="0"/>
              </a:rPr>
              <a:t>Palestine Polytechnic University</a:t>
            </a:r>
            <a:endParaRPr lang="en-US" sz="5400" dirty="0">
              <a:latin typeface="Arial" pitchFamily="34" charset="0"/>
            </a:endParaRP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endParaRPr lang="en-US" sz="4200" dirty="0">
              <a:latin typeface="Arial" pitchFamily="34" charset="0"/>
            </a:endParaRPr>
          </a:p>
        </p:txBody>
      </p:sp>
      <p:sp>
        <p:nvSpPr>
          <p:cNvPr id="1037" name="Text Box 1073"/>
          <p:cNvSpPr txBox="1">
            <a:spLocks noChangeArrowheads="1"/>
          </p:cNvSpPr>
          <p:nvPr/>
        </p:nvSpPr>
        <p:spPr bwMode="auto">
          <a:xfrm>
            <a:off x="8928745" y="9289282"/>
            <a:ext cx="7561262" cy="1144981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defTabSz="771525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Proposed project</a:t>
            </a:r>
          </a:p>
          <a:p>
            <a:pPr defTabSz="771525">
              <a:spcBef>
                <a:spcPct val="2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 interactive system that aims at building an electronic calendar entries in a mobile phone that is received from a TV/DBS using Bluetooth technology. Each calendar entry represents a reminder of an event that is usually a TV program to be broadcasted at the calendar time. This program information has previously been extracted from  EPG signal using a special image processing module in the TV receiver.</a:t>
            </a: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Figure 1: MEPGC Idea</a:t>
            </a:r>
          </a:p>
        </p:txBody>
      </p:sp>
      <p:sp>
        <p:nvSpPr>
          <p:cNvPr id="1038" name="Rectangle 1108"/>
          <p:cNvSpPr>
            <a:spLocks noChangeArrowheads="1"/>
          </p:cNvSpPr>
          <p:nvPr/>
        </p:nvSpPr>
        <p:spPr bwMode="auto">
          <a:xfrm>
            <a:off x="0" y="0"/>
            <a:ext cx="25203150" cy="36004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 sz="2000"/>
          </a:p>
        </p:txBody>
      </p:sp>
      <p:sp>
        <p:nvSpPr>
          <p:cNvPr id="1039" name="Text Box 1030"/>
          <p:cNvSpPr txBox="1">
            <a:spLocks noChangeArrowheads="1"/>
          </p:cNvSpPr>
          <p:nvPr/>
        </p:nvSpPr>
        <p:spPr bwMode="auto">
          <a:xfrm>
            <a:off x="0" y="288282"/>
            <a:ext cx="2520315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5052" tIns="484632" rIns="455052" bIns="455052"/>
          <a:lstStyle/>
          <a:p>
            <a:pPr algn="ctr" defTabSz="771525"/>
            <a:r>
              <a:rPr lang="en-US" sz="7200" b="1" dirty="0">
                <a:solidFill>
                  <a:srgbClr val="008FF0"/>
                </a:solidFill>
                <a:latin typeface="Arial" pitchFamily="34" charset="0"/>
                <a:cs typeface="Andalus" pitchFamily="2" charset="-78"/>
              </a:rPr>
              <a:t>Title of the Poster (Font: Arial 72)</a:t>
            </a:r>
          </a:p>
        </p:txBody>
      </p:sp>
      <p:pic>
        <p:nvPicPr>
          <p:cNvPr id="104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2925" y="14473238"/>
            <a:ext cx="6008688" cy="4224337"/>
          </a:xfrm>
          <a:prstGeom prst="rect">
            <a:avLst/>
          </a:prstGeom>
          <a:solidFill>
            <a:srgbClr val="3399FF">
              <a:alpha val="27843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19656425" y="20393025"/>
          <a:ext cx="906463" cy="6962775"/>
        </p:xfrm>
        <a:graphic>
          <a:graphicData uri="http://schemas.openxmlformats.org/presentationml/2006/ole">
            <p:oleObj spid="_x0000_s1026" name="Visio" r:id="rId5" imgW="1295400" imgH="9093994" progId="">
              <p:embed/>
            </p:oleObj>
          </a:graphicData>
        </a:graphic>
      </p:graphicFrame>
      <p:sp>
        <p:nvSpPr>
          <p:cNvPr id="1041" name="Rectangle 27"/>
          <p:cNvSpPr>
            <a:spLocks noChangeArrowheads="1"/>
          </p:cNvSpPr>
          <p:nvPr/>
        </p:nvSpPr>
        <p:spPr bwMode="auto">
          <a:xfrm>
            <a:off x="11236325" y="26365200"/>
            <a:ext cx="236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71525"/>
            <a:r>
              <a:rPr lang="en-US"/>
              <a:t>h</a:t>
            </a:r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17930813" y="20594638"/>
          <a:ext cx="5759450" cy="13104812"/>
        </p:xfrm>
        <a:graphic>
          <a:graphicData uri="http://schemas.openxmlformats.org/presentationml/2006/ole">
            <p:oleObj spid="_x0000_s1027" name="Visio" r:id="rId6" imgW="2502218" imgH="10465594" progId="">
              <p:embed/>
            </p:oleObj>
          </a:graphicData>
        </a:graphic>
      </p:graphicFrame>
      <p:sp>
        <p:nvSpPr>
          <p:cNvPr id="1042" name="Rectangle 20"/>
          <p:cNvSpPr>
            <a:spLocks noChangeArrowheads="1"/>
          </p:cNvSpPr>
          <p:nvPr/>
        </p:nvSpPr>
        <p:spPr bwMode="auto">
          <a:xfrm>
            <a:off x="0" y="-10795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028" name="Object 19"/>
          <p:cNvGraphicFramePr>
            <a:graphicFrameLocks noChangeAspect="1"/>
          </p:cNvGraphicFramePr>
          <p:nvPr/>
        </p:nvGraphicFramePr>
        <p:xfrm>
          <a:off x="9505950" y="24987250"/>
          <a:ext cx="6191250" cy="3571875"/>
        </p:xfrm>
        <a:graphic>
          <a:graphicData uri="http://schemas.openxmlformats.org/presentationml/2006/ole">
            <p:oleObj spid="_x0000_s1028" r:id="rId7" imgW="5722620" imgH="3094634" progId="">
              <p:embed/>
            </p:oleObj>
          </a:graphicData>
        </a:graphic>
      </p:graphicFrame>
      <p:sp>
        <p:nvSpPr>
          <p:cNvPr id="1043" name="Rectangle 22"/>
          <p:cNvSpPr>
            <a:spLocks noChangeArrowheads="1"/>
          </p:cNvSpPr>
          <p:nvPr/>
        </p:nvSpPr>
        <p:spPr bwMode="auto">
          <a:xfrm>
            <a:off x="0" y="-10795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029" name="Object 21"/>
          <p:cNvGraphicFramePr>
            <a:graphicFrameLocks noChangeAspect="1"/>
          </p:cNvGraphicFramePr>
          <p:nvPr/>
        </p:nvGraphicFramePr>
        <p:xfrm>
          <a:off x="17497425" y="14330363"/>
          <a:ext cx="6318250" cy="3065462"/>
        </p:xfrm>
        <a:graphic>
          <a:graphicData uri="http://schemas.openxmlformats.org/presentationml/2006/ole">
            <p:oleObj spid="_x0000_s1029" r:id="rId8" imgW="7050329" imgH="3460699" progId="">
              <p:embed/>
            </p:oleObj>
          </a:graphicData>
        </a:graphic>
      </p:graphicFrame>
      <p:sp>
        <p:nvSpPr>
          <p:cNvPr id="1044" name="AutoShape 23"/>
          <p:cNvSpPr>
            <a:spLocks noChangeAspect="1" noChangeArrowheads="1"/>
          </p:cNvSpPr>
          <p:nvPr/>
        </p:nvSpPr>
        <p:spPr bwMode="auto">
          <a:xfrm>
            <a:off x="1368425" y="4248150"/>
            <a:ext cx="32829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1030" name="Picture 6" descr="C:\Users\AMOTEC\Desktop\PPU\ملفات مؤتمر ابداع الطلبة\SIC IV 2015\SIC Logo بيضاوي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58915" y="2953298"/>
            <a:ext cx="5775714" cy="6480000"/>
          </a:xfrm>
          <a:prstGeom prst="rect">
            <a:avLst/>
          </a:prstGeom>
          <a:noFill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0" cstate="print"/>
          <a:srcRect b="91657"/>
          <a:stretch>
            <a:fillRect/>
          </a:stretch>
        </p:blipFill>
        <p:spPr bwMode="auto">
          <a:xfrm>
            <a:off x="0" y="2952578"/>
            <a:ext cx="2520315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1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1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5133</TotalTime>
  <Words>257</Words>
  <Application>Microsoft Office PowerPoint</Application>
  <PresentationFormat>Custom</PresentationFormat>
  <Paragraphs>109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Blank Presentation</vt:lpstr>
      <vt:lpstr>Visio</vt:lpstr>
      <vt:lpstr>Slide 1</vt:lpstr>
    </vt:vector>
  </TitlesOfParts>
  <Company>UNSW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 IV 2015</dc:title>
  <dc:creator>Eng. Oma Abu Saif</dc:creator>
  <cp:lastModifiedBy>AMOTEC</cp:lastModifiedBy>
  <cp:revision>467</cp:revision>
  <cp:lastPrinted>1999-09-02T07:14:05Z</cp:lastPrinted>
  <dcterms:created xsi:type="dcterms:W3CDTF">1997-10-24T05:44:18Z</dcterms:created>
  <dcterms:modified xsi:type="dcterms:W3CDTF">2015-04-08T09:44:08Z</dcterms:modified>
</cp:coreProperties>
</file>